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5" autoAdjust="0"/>
    <p:restoredTop sz="89803" autoAdjust="0"/>
  </p:normalViewPr>
  <p:slideViewPr>
    <p:cSldViewPr snapToGrid="0">
      <p:cViewPr varScale="1">
        <p:scale>
          <a:sx n="62" d="100"/>
          <a:sy n="62" d="100"/>
        </p:scale>
        <p:origin x="10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9/21/2023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9/21/2023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Purple_frog"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Snow_leopard_portrait-2010-07-09.jpg"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internationaljournalofresearch.com/2020/06/20/more-animals-in-the-endangered-list/"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pm107/16881703429/"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cousticobservatory.org/category/temperate-grasslands-savannas-and-shrublands/"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outhafricatoday.net/environment/cambodia-creates-its-first-marine-national-park-where-pirate-fishers-prowl/"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ironammonite/9042410919"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ksparsh.wordpress.com/2009/04/23/increase-in-kashmir-hangul-population/"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flickr.com/photos/aarongustafson/4227414600"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outhafricatoday.net/environment/zimbabwes-chiefs-revive-tradition-to-save-the-countrys-last-pangolin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r.vikidia.org/wiki/Kril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ciphertux/719500751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ksparsh.wordpress.com/2010/02/25/endangered-ganges-river-dolphin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Red_Panda_(25193861686).jpg"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flickr.com/photos/graphicreality/7827144306"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AF28-6BCC-87DF-C806-D4F22CAE7DFB}"/>
              </a:ext>
            </a:extLst>
          </p:cNvPr>
          <p:cNvSpPr>
            <a:spLocks noGrp="1"/>
          </p:cNvSpPr>
          <p:nvPr>
            <p:ph type="ctrTitle"/>
          </p:nvPr>
        </p:nvSpPr>
        <p:spPr>
          <a:xfrm>
            <a:off x="1751012" y="-1074820"/>
            <a:ext cx="8676222" cy="3200400"/>
          </a:xfrm>
        </p:spPr>
        <p:txBody>
          <a:bodyPr/>
          <a:lstStyle/>
          <a:p>
            <a:r>
              <a:rPr lang="en-IN" dirty="0"/>
              <a:t>Forensic biology and serology </a:t>
            </a:r>
          </a:p>
        </p:txBody>
      </p:sp>
      <p:sp>
        <p:nvSpPr>
          <p:cNvPr id="3" name="Subtitle 2">
            <a:extLst>
              <a:ext uri="{FF2B5EF4-FFF2-40B4-BE49-F238E27FC236}">
                <a16:creationId xmlns:a16="http://schemas.microsoft.com/office/drawing/2014/main" id="{96F811C7-1B43-0243-0097-08FDB7DDAD01}"/>
              </a:ext>
            </a:extLst>
          </p:cNvPr>
          <p:cNvSpPr>
            <a:spLocks noGrp="1"/>
          </p:cNvSpPr>
          <p:nvPr>
            <p:ph type="subTitle" idx="1"/>
          </p:nvPr>
        </p:nvSpPr>
        <p:spPr>
          <a:xfrm>
            <a:off x="791285" y="2125580"/>
            <a:ext cx="10609430" cy="2606841"/>
          </a:xfrm>
        </p:spPr>
        <p:txBody>
          <a:bodyPr>
            <a:normAutofit/>
          </a:bodyPr>
          <a:lstStyle/>
          <a:p>
            <a:r>
              <a:rPr lang="en-IN" sz="3200" dirty="0"/>
              <a:t>presentation</a:t>
            </a:r>
          </a:p>
        </p:txBody>
      </p:sp>
      <p:sp>
        <p:nvSpPr>
          <p:cNvPr id="4" name="TextBox 3">
            <a:extLst>
              <a:ext uri="{FF2B5EF4-FFF2-40B4-BE49-F238E27FC236}">
                <a16:creationId xmlns:a16="http://schemas.microsoft.com/office/drawing/2014/main" id="{AA7D0BC4-58A5-EFC3-9557-17BE5CE641CA}"/>
              </a:ext>
            </a:extLst>
          </p:cNvPr>
          <p:cNvSpPr txBox="1"/>
          <p:nvPr/>
        </p:nvSpPr>
        <p:spPr>
          <a:xfrm>
            <a:off x="1828800" y="3105834"/>
            <a:ext cx="9571915" cy="646331"/>
          </a:xfrm>
          <a:prstGeom prst="rect">
            <a:avLst/>
          </a:prstGeom>
          <a:noFill/>
        </p:spPr>
        <p:txBody>
          <a:bodyPr wrap="square" rtlCol="0">
            <a:spAutoFit/>
          </a:bodyPr>
          <a:lstStyle/>
          <a:p>
            <a:r>
              <a:rPr lang="en-IN" sz="3600" dirty="0"/>
              <a:t>LIST OF PROTECTED SPECIES IN INDIA</a:t>
            </a:r>
          </a:p>
        </p:txBody>
      </p:sp>
      <p:sp>
        <p:nvSpPr>
          <p:cNvPr id="5" name="TextBox 4">
            <a:extLst>
              <a:ext uri="{FF2B5EF4-FFF2-40B4-BE49-F238E27FC236}">
                <a16:creationId xmlns:a16="http://schemas.microsoft.com/office/drawing/2014/main" id="{4EBDEA6B-22D5-40FF-AB4D-5D76FC655206}"/>
              </a:ext>
            </a:extLst>
          </p:cNvPr>
          <p:cNvSpPr txBox="1"/>
          <p:nvPr/>
        </p:nvSpPr>
        <p:spPr>
          <a:xfrm>
            <a:off x="7339263" y="3917310"/>
            <a:ext cx="4374273" cy="461665"/>
          </a:xfrm>
          <a:prstGeom prst="rect">
            <a:avLst/>
          </a:prstGeom>
          <a:noFill/>
        </p:spPr>
        <p:txBody>
          <a:bodyPr wrap="square" rtlCol="0">
            <a:spAutoFit/>
          </a:bodyPr>
          <a:lstStyle/>
          <a:p>
            <a:r>
              <a:rPr lang="en-IN" sz="2400" dirty="0"/>
              <a:t>GROUP MEMBERS</a:t>
            </a:r>
          </a:p>
        </p:txBody>
      </p:sp>
      <p:sp>
        <p:nvSpPr>
          <p:cNvPr id="7" name="TextBox 6">
            <a:extLst>
              <a:ext uri="{FF2B5EF4-FFF2-40B4-BE49-F238E27FC236}">
                <a16:creationId xmlns:a16="http://schemas.microsoft.com/office/drawing/2014/main" id="{76CCF961-74F3-7F2C-B153-DCA614FA400B}"/>
              </a:ext>
            </a:extLst>
          </p:cNvPr>
          <p:cNvSpPr txBox="1"/>
          <p:nvPr/>
        </p:nvSpPr>
        <p:spPr>
          <a:xfrm rot="10800000" flipH="1" flipV="1">
            <a:off x="7339263" y="4378974"/>
            <a:ext cx="4015733" cy="369332"/>
          </a:xfrm>
          <a:prstGeom prst="rect">
            <a:avLst/>
          </a:prstGeom>
          <a:noFill/>
        </p:spPr>
        <p:txBody>
          <a:bodyPr wrap="square" rtlCol="0">
            <a:spAutoFit/>
          </a:bodyPr>
          <a:lstStyle/>
          <a:p>
            <a:r>
              <a:rPr lang="en-IN" dirty="0"/>
              <a:t>ARAFA SIDHIQUE				</a:t>
            </a:r>
          </a:p>
        </p:txBody>
      </p:sp>
      <p:sp>
        <p:nvSpPr>
          <p:cNvPr id="8" name="TextBox 7">
            <a:extLst>
              <a:ext uri="{FF2B5EF4-FFF2-40B4-BE49-F238E27FC236}">
                <a16:creationId xmlns:a16="http://schemas.microsoft.com/office/drawing/2014/main" id="{D03B68C9-CA05-B146-2C7F-2848619BD46F}"/>
              </a:ext>
            </a:extLst>
          </p:cNvPr>
          <p:cNvSpPr txBox="1"/>
          <p:nvPr/>
        </p:nvSpPr>
        <p:spPr>
          <a:xfrm flipH="1">
            <a:off x="7339263" y="4712899"/>
            <a:ext cx="3294870" cy="369333"/>
          </a:xfrm>
          <a:prstGeom prst="rect">
            <a:avLst/>
          </a:prstGeom>
          <a:noFill/>
        </p:spPr>
        <p:txBody>
          <a:bodyPr wrap="square" rtlCol="0">
            <a:spAutoFit/>
          </a:bodyPr>
          <a:lstStyle/>
          <a:p>
            <a:r>
              <a:rPr lang="en-IN" dirty="0"/>
              <a:t>AJISHA				</a:t>
            </a:r>
          </a:p>
        </p:txBody>
      </p:sp>
      <p:sp>
        <p:nvSpPr>
          <p:cNvPr id="9" name="TextBox 8">
            <a:extLst>
              <a:ext uri="{FF2B5EF4-FFF2-40B4-BE49-F238E27FC236}">
                <a16:creationId xmlns:a16="http://schemas.microsoft.com/office/drawing/2014/main" id="{ECBC1D7E-7C70-3305-88AD-F03F7BE6B8A9}"/>
              </a:ext>
            </a:extLst>
          </p:cNvPr>
          <p:cNvSpPr txBox="1"/>
          <p:nvPr/>
        </p:nvSpPr>
        <p:spPr>
          <a:xfrm flipH="1">
            <a:off x="7339263" y="5088373"/>
            <a:ext cx="2680239" cy="369332"/>
          </a:xfrm>
          <a:prstGeom prst="rect">
            <a:avLst/>
          </a:prstGeom>
          <a:noFill/>
        </p:spPr>
        <p:txBody>
          <a:bodyPr wrap="square" rtlCol="0">
            <a:spAutoFit/>
          </a:bodyPr>
          <a:lstStyle/>
          <a:p>
            <a:r>
              <a:rPr lang="en-IN" dirty="0"/>
              <a:t>ALAN TITUS</a:t>
            </a:r>
          </a:p>
        </p:txBody>
      </p:sp>
      <p:sp>
        <p:nvSpPr>
          <p:cNvPr id="10" name="TextBox 9">
            <a:extLst>
              <a:ext uri="{FF2B5EF4-FFF2-40B4-BE49-F238E27FC236}">
                <a16:creationId xmlns:a16="http://schemas.microsoft.com/office/drawing/2014/main" id="{F4430F87-1E36-D221-2F63-46C45439DC9D}"/>
              </a:ext>
            </a:extLst>
          </p:cNvPr>
          <p:cNvSpPr txBox="1"/>
          <p:nvPr/>
        </p:nvSpPr>
        <p:spPr>
          <a:xfrm flipH="1">
            <a:off x="7339263" y="5416156"/>
            <a:ext cx="1957137" cy="369332"/>
          </a:xfrm>
          <a:prstGeom prst="rect">
            <a:avLst/>
          </a:prstGeom>
          <a:noFill/>
        </p:spPr>
        <p:txBody>
          <a:bodyPr wrap="square" rtlCol="0">
            <a:spAutoFit/>
          </a:bodyPr>
          <a:lstStyle/>
          <a:p>
            <a:r>
              <a:rPr lang="en-IN" dirty="0"/>
              <a:t>AJAY JOY P</a:t>
            </a:r>
          </a:p>
        </p:txBody>
      </p:sp>
      <p:sp>
        <p:nvSpPr>
          <p:cNvPr id="11" name="TextBox 10">
            <a:extLst>
              <a:ext uri="{FF2B5EF4-FFF2-40B4-BE49-F238E27FC236}">
                <a16:creationId xmlns:a16="http://schemas.microsoft.com/office/drawing/2014/main" id="{4365E053-317B-A679-AF05-17CA4771EB15}"/>
              </a:ext>
            </a:extLst>
          </p:cNvPr>
          <p:cNvSpPr txBox="1"/>
          <p:nvPr/>
        </p:nvSpPr>
        <p:spPr>
          <a:xfrm flipH="1">
            <a:off x="7339263" y="5785488"/>
            <a:ext cx="2404533" cy="369332"/>
          </a:xfrm>
          <a:prstGeom prst="rect">
            <a:avLst/>
          </a:prstGeom>
          <a:noFill/>
        </p:spPr>
        <p:txBody>
          <a:bodyPr wrap="square" rtlCol="0">
            <a:spAutoFit/>
          </a:bodyPr>
          <a:lstStyle/>
          <a:p>
            <a:r>
              <a:rPr lang="en-IN" dirty="0"/>
              <a:t>AYUSH RAJ R</a:t>
            </a:r>
          </a:p>
        </p:txBody>
      </p:sp>
    </p:spTree>
    <p:extLst>
      <p:ext uri="{BB962C8B-B14F-4D97-AF65-F5344CB8AC3E}">
        <p14:creationId xmlns:p14="http://schemas.microsoft.com/office/powerpoint/2010/main" val="286026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8CCF-C641-AD2E-3086-4E0230A8F969}"/>
              </a:ext>
            </a:extLst>
          </p:cNvPr>
          <p:cNvSpPr>
            <a:spLocks noGrp="1"/>
          </p:cNvSpPr>
          <p:nvPr>
            <p:ph type="title"/>
          </p:nvPr>
        </p:nvSpPr>
        <p:spPr>
          <a:xfrm>
            <a:off x="651555" y="-379810"/>
            <a:ext cx="9905998" cy="1905000"/>
          </a:xfrm>
        </p:spPr>
        <p:txBody>
          <a:bodyPr/>
          <a:lstStyle/>
          <a:p>
            <a:r>
              <a:rPr lang="en-IN" dirty="0"/>
              <a:t>The purple frog</a:t>
            </a:r>
          </a:p>
        </p:txBody>
      </p:sp>
      <p:sp>
        <p:nvSpPr>
          <p:cNvPr id="3" name="Content Placeholder 2">
            <a:extLst>
              <a:ext uri="{FF2B5EF4-FFF2-40B4-BE49-F238E27FC236}">
                <a16:creationId xmlns:a16="http://schemas.microsoft.com/office/drawing/2014/main" id="{25C279BB-C842-254D-96CF-9BA0C7560DB8}"/>
              </a:ext>
            </a:extLst>
          </p:cNvPr>
          <p:cNvSpPr>
            <a:spLocks noGrp="1"/>
          </p:cNvSpPr>
          <p:nvPr>
            <p:ph idx="1"/>
          </p:nvPr>
        </p:nvSpPr>
        <p:spPr>
          <a:xfrm>
            <a:off x="651555" y="723900"/>
            <a:ext cx="9905998" cy="3124201"/>
          </a:xfrm>
        </p:spPr>
        <p:txBody>
          <a:bodyPr>
            <a:normAutofit/>
          </a:bodyPr>
          <a:lstStyle/>
          <a:p>
            <a:pPr marL="0" indent="0">
              <a:buNone/>
            </a:pPr>
            <a:r>
              <a:rPr lang="en-US" sz="2400" dirty="0"/>
              <a:t>The purple frog is also known as </a:t>
            </a:r>
            <a:r>
              <a:rPr lang="en-US" sz="2400" dirty="0" err="1"/>
              <a:t>pignose</a:t>
            </a:r>
            <a:r>
              <a:rPr lang="en-US" sz="2400" dirty="0"/>
              <a:t> frog, was first discovered in October 2003 in the Idukki district of </a:t>
            </a:r>
            <a:r>
              <a:rPr lang="en-US" sz="2400" dirty="0" err="1"/>
              <a:t>KeralaIt</a:t>
            </a:r>
            <a:r>
              <a:rPr lang="en-US" sz="2400" dirty="0"/>
              <a:t> is endemic to the Western Ghats in India and was not noticed until recently as it remains underground most of the year except for 2-3 weeks during the monsoon when it comes out to mate.</a:t>
            </a:r>
            <a:endParaRPr lang="en-IN" sz="2400" dirty="0"/>
          </a:p>
        </p:txBody>
      </p:sp>
      <p:pic>
        <p:nvPicPr>
          <p:cNvPr id="5" name="Picture 4">
            <a:extLst>
              <a:ext uri="{FF2B5EF4-FFF2-40B4-BE49-F238E27FC236}">
                <a16:creationId xmlns:a16="http://schemas.microsoft.com/office/drawing/2014/main" id="{5396FD59-15DD-271E-91A5-DC117BDA743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1555" y="3429000"/>
            <a:ext cx="4442959" cy="2856310"/>
          </a:xfrm>
          <a:prstGeom prst="rect">
            <a:avLst/>
          </a:prstGeom>
        </p:spPr>
      </p:pic>
    </p:spTree>
    <p:extLst>
      <p:ext uri="{BB962C8B-B14F-4D97-AF65-F5344CB8AC3E}">
        <p14:creationId xmlns:p14="http://schemas.microsoft.com/office/powerpoint/2010/main" val="264614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46C3-E514-839C-8875-67698514D169}"/>
              </a:ext>
            </a:extLst>
          </p:cNvPr>
          <p:cNvSpPr>
            <a:spLocks noGrp="1"/>
          </p:cNvSpPr>
          <p:nvPr>
            <p:ph type="title"/>
          </p:nvPr>
        </p:nvSpPr>
        <p:spPr>
          <a:xfrm>
            <a:off x="782184" y="-108857"/>
            <a:ext cx="9905998" cy="1905000"/>
          </a:xfrm>
        </p:spPr>
        <p:txBody>
          <a:bodyPr/>
          <a:lstStyle/>
          <a:p>
            <a:r>
              <a:rPr lang="en-IN" dirty="0"/>
              <a:t>Snow Leopard</a:t>
            </a:r>
          </a:p>
        </p:txBody>
      </p:sp>
      <p:sp>
        <p:nvSpPr>
          <p:cNvPr id="3" name="Content Placeholder 2">
            <a:extLst>
              <a:ext uri="{FF2B5EF4-FFF2-40B4-BE49-F238E27FC236}">
                <a16:creationId xmlns:a16="http://schemas.microsoft.com/office/drawing/2014/main" id="{1D76A148-FD49-67F3-A504-BEE529F0E300}"/>
              </a:ext>
            </a:extLst>
          </p:cNvPr>
          <p:cNvSpPr>
            <a:spLocks noGrp="1"/>
          </p:cNvSpPr>
          <p:nvPr>
            <p:ph idx="1"/>
          </p:nvPr>
        </p:nvSpPr>
        <p:spPr>
          <a:xfrm>
            <a:off x="454026" y="582386"/>
            <a:ext cx="9905998" cy="3124201"/>
          </a:xfrm>
        </p:spPr>
        <p:txBody>
          <a:bodyPr>
            <a:normAutofit/>
          </a:bodyPr>
          <a:lstStyle/>
          <a:p>
            <a:r>
              <a:rPr lang="en-US" sz="2400" dirty="0"/>
              <a:t>The snow leopard (Panthera uncia), commonly known as the ounce, is a species of large cat in the genus Panthera of the family Felidae.</a:t>
            </a:r>
            <a:endParaRPr lang="en-IN" sz="2400" dirty="0"/>
          </a:p>
        </p:txBody>
      </p:sp>
      <p:pic>
        <p:nvPicPr>
          <p:cNvPr id="5" name="Picture 4">
            <a:extLst>
              <a:ext uri="{FF2B5EF4-FFF2-40B4-BE49-F238E27FC236}">
                <a16:creationId xmlns:a16="http://schemas.microsoft.com/office/drawing/2014/main" id="{C5CBE5AB-48B5-971C-00DD-5E31305697D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2184" y="3130321"/>
            <a:ext cx="3953102" cy="3124201"/>
          </a:xfrm>
          <a:prstGeom prst="rect">
            <a:avLst/>
          </a:prstGeom>
        </p:spPr>
      </p:pic>
      <p:sp>
        <p:nvSpPr>
          <p:cNvPr id="6" name="TextBox 5">
            <a:extLst>
              <a:ext uri="{FF2B5EF4-FFF2-40B4-BE49-F238E27FC236}">
                <a16:creationId xmlns:a16="http://schemas.microsoft.com/office/drawing/2014/main" id="{3E98B9A2-42EF-FE72-8B6B-BF2925FF510A}"/>
              </a:ext>
            </a:extLst>
          </p:cNvPr>
          <p:cNvSpPr txBox="1"/>
          <p:nvPr/>
        </p:nvSpPr>
        <p:spPr>
          <a:xfrm>
            <a:off x="782184" y="7452340"/>
            <a:ext cx="3953102" cy="230832"/>
          </a:xfrm>
          <a:prstGeom prst="rect">
            <a:avLst/>
          </a:prstGeom>
          <a:noFill/>
        </p:spPr>
        <p:txBody>
          <a:bodyPr wrap="square" rtlCol="0">
            <a:spAutoFit/>
          </a:bodyPr>
          <a:lstStyle/>
          <a:p>
            <a:r>
              <a:rPr lang="en-IN" sz="900">
                <a:hlinkClick r:id="rId3" tooltip="https://commons.wikimedia.org/wiki/File:Snow_leopard_portrait-2010-07-09.jpg"/>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62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6134-95A3-0C7A-20E0-AC50684F0FC7}"/>
              </a:ext>
            </a:extLst>
          </p:cNvPr>
          <p:cNvSpPr>
            <a:spLocks noGrp="1"/>
          </p:cNvSpPr>
          <p:nvPr>
            <p:ph type="title"/>
          </p:nvPr>
        </p:nvSpPr>
        <p:spPr>
          <a:xfrm>
            <a:off x="716870" y="-239486"/>
            <a:ext cx="9905998" cy="1905000"/>
          </a:xfrm>
        </p:spPr>
        <p:txBody>
          <a:bodyPr/>
          <a:lstStyle/>
          <a:p>
            <a:r>
              <a:rPr lang="en-IN" dirty="0"/>
              <a:t>Great Indian Bustard</a:t>
            </a:r>
          </a:p>
        </p:txBody>
      </p:sp>
      <p:sp>
        <p:nvSpPr>
          <p:cNvPr id="3" name="Content Placeholder 2">
            <a:extLst>
              <a:ext uri="{FF2B5EF4-FFF2-40B4-BE49-F238E27FC236}">
                <a16:creationId xmlns:a16="http://schemas.microsoft.com/office/drawing/2014/main" id="{B6E99FD3-80F7-215D-ABAC-BB05CEE9FE04}"/>
              </a:ext>
            </a:extLst>
          </p:cNvPr>
          <p:cNvSpPr>
            <a:spLocks noGrp="1"/>
          </p:cNvSpPr>
          <p:nvPr>
            <p:ph idx="1"/>
          </p:nvPr>
        </p:nvSpPr>
        <p:spPr>
          <a:xfrm>
            <a:off x="488270" y="713014"/>
            <a:ext cx="9905998" cy="3124201"/>
          </a:xfrm>
        </p:spPr>
        <p:txBody>
          <a:bodyPr>
            <a:normAutofit/>
          </a:bodyPr>
          <a:lstStyle/>
          <a:p>
            <a:r>
              <a:rPr lang="en-US" sz="2400" dirty="0"/>
              <a:t>The great Indian bustard (</a:t>
            </a:r>
            <a:r>
              <a:rPr lang="en-US" sz="2400" dirty="0" err="1"/>
              <a:t>Ardeotis</a:t>
            </a:r>
            <a:r>
              <a:rPr lang="en-US" sz="2400" dirty="0"/>
              <a:t> </a:t>
            </a:r>
            <a:r>
              <a:rPr lang="en-US" sz="2400" dirty="0" err="1"/>
              <a:t>nigriceps</a:t>
            </a:r>
            <a:r>
              <a:rPr lang="en-US" sz="2400" dirty="0"/>
              <a:t>) or Indian bustard, is a bustard found on the Indian subcontinent, or in Rajasthan, in the Thar Desert. A large bird with a horizontal body and long bare legs, giving it an ostrich like appearance, this bird is among the heaviest of the flying birds.</a:t>
            </a:r>
            <a:endParaRPr lang="en-IN" sz="2400" dirty="0"/>
          </a:p>
        </p:txBody>
      </p:sp>
      <p:pic>
        <p:nvPicPr>
          <p:cNvPr id="5" name="Picture 4">
            <a:extLst>
              <a:ext uri="{FF2B5EF4-FFF2-40B4-BE49-F238E27FC236}">
                <a16:creationId xmlns:a16="http://schemas.microsoft.com/office/drawing/2014/main" id="{DE64A883-B220-A6B3-A7DC-44A3FDD7007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6870" y="3429000"/>
            <a:ext cx="3744686" cy="2698515"/>
          </a:xfrm>
          <a:prstGeom prst="rect">
            <a:avLst/>
          </a:prstGeom>
        </p:spPr>
      </p:pic>
    </p:spTree>
    <p:extLst>
      <p:ext uri="{BB962C8B-B14F-4D97-AF65-F5344CB8AC3E}">
        <p14:creationId xmlns:p14="http://schemas.microsoft.com/office/powerpoint/2010/main" val="2855659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436B-17DC-D56A-E73F-A761BB5CDF90}"/>
              </a:ext>
            </a:extLst>
          </p:cNvPr>
          <p:cNvSpPr>
            <a:spLocks noGrp="1"/>
          </p:cNvSpPr>
          <p:nvPr>
            <p:ph type="title"/>
          </p:nvPr>
        </p:nvSpPr>
        <p:spPr>
          <a:xfrm>
            <a:off x="684213" y="0"/>
            <a:ext cx="9905998" cy="1905000"/>
          </a:xfrm>
        </p:spPr>
        <p:txBody>
          <a:bodyPr/>
          <a:lstStyle/>
          <a:p>
            <a:r>
              <a:rPr lang="en-IN" dirty="0" err="1"/>
              <a:t>Vermins</a:t>
            </a:r>
            <a:endParaRPr lang="en-IN" dirty="0"/>
          </a:p>
        </p:txBody>
      </p:sp>
      <p:sp>
        <p:nvSpPr>
          <p:cNvPr id="3" name="Content Placeholder 2">
            <a:extLst>
              <a:ext uri="{FF2B5EF4-FFF2-40B4-BE49-F238E27FC236}">
                <a16:creationId xmlns:a16="http://schemas.microsoft.com/office/drawing/2014/main" id="{AF292345-E710-0BD8-7162-1632563EE898}"/>
              </a:ext>
            </a:extLst>
          </p:cNvPr>
          <p:cNvSpPr>
            <a:spLocks noGrp="1"/>
          </p:cNvSpPr>
          <p:nvPr>
            <p:ph idx="1"/>
          </p:nvPr>
        </p:nvSpPr>
        <p:spPr>
          <a:xfrm>
            <a:off x="455611" y="1143000"/>
            <a:ext cx="9905999" cy="2873830"/>
          </a:xfrm>
        </p:spPr>
        <p:txBody>
          <a:bodyPr/>
          <a:lstStyle/>
          <a:p>
            <a:r>
              <a:rPr lang="en-US" sz="2400" dirty="0"/>
              <a:t>Vermin (colloquially varmint or </a:t>
            </a:r>
            <a:r>
              <a:rPr lang="en-US" sz="2400" dirty="0" err="1"/>
              <a:t>varmit</a:t>
            </a:r>
            <a:r>
              <a:rPr lang="en-US" sz="2400" dirty="0"/>
              <a:t>) are pests or nuisance animals that spread diseases or destroy crops, livestock, and property</a:t>
            </a:r>
            <a:r>
              <a:rPr lang="en-US" dirty="0"/>
              <a:t>.</a:t>
            </a:r>
            <a:endParaRPr lang="en-IN" dirty="0"/>
          </a:p>
        </p:txBody>
      </p:sp>
      <p:pic>
        <p:nvPicPr>
          <p:cNvPr id="7" name="Picture 6">
            <a:extLst>
              <a:ext uri="{FF2B5EF4-FFF2-40B4-BE49-F238E27FC236}">
                <a16:creationId xmlns:a16="http://schemas.microsoft.com/office/drawing/2014/main" id="{6B453049-8BC6-D449-3BC5-E9840DED31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2184" y="3666456"/>
            <a:ext cx="3886200" cy="2573089"/>
          </a:xfrm>
          <a:prstGeom prst="rect">
            <a:avLst/>
          </a:prstGeom>
        </p:spPr>
      </p:pic>
    </p:spTree>
    <p:extLst>
      <p:ext uri="{BB962C8B-B14F-4D97-AF65-F5344CB8AC3E}">
        <p14:creationId xmlns:p14="http://schemas.microsoft.com/office/powerpoint/2010/main" val="408999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E4D6-5BDB-7033-C3C9-3D17D4A663CE}"/>
              </a:ext>
            </a:extLst>
          </p:cNvPr>
          <p:cNvSpPr>
            <a:spLocks noGrp="1"/>
          </p:cNvSpPr>
          <p:nvPr>
            <p:ph type="title"/>
          </p:nvPr>
        </p:nvSpPr>
        <p:spPr>
          <a:xfrm>
            <a:off x="782185" y="-43543"/>
            <a:ext cx="9905998" cy="1905000"/>
          </a:xfrm>
        </p:spPr>
        <p:txBody>
          <a:bodyPr/>
          <a:lstStyle/>
          <a:p>
            <a:r>
              <a:rPr lang="en-IN" dirty="0" err="1"/>
              <a:t>Banni</a:t>
            </a:r>
            <a:r>
              <a:rPr lang="en-IN" dirty="0"/>
              <a:t> Grasslands</a:t>
            </a:r>
          </a:p>
        </p:txBody>
      </p:sp>
      <p:sp>
        <p:nvSpPr>
          <p:cNvPr id="3" name="Content Placeholder 2">
            <a:extLst>
              <a:ext uri="{FF2B5EF4-FFF2-40B4-BE49-F238E27FC236}">
                <a16:creationId xmlns:a16="http://schemas.microsoft.com/office/drawing/2014/main" id="{885B0267-4A08-4818-2D45-0E268D745BFD}"/>
              </a:ext>
            </a:extLst>
          </p:cNvPr>
          <p:cNvSpPr>
            <a:spLocks noGrp="1"/>
          </p:cNvSpPr>
          <p:nvPr>
            <p:ph idx="1"/>
          </p:nvPr>
        </p:nvSpPr>
        <p:spPr>
          <a:xfrm>
            <a:off x="488270" y="1104900"/>
            <a:ext cx="9905998" cy="3124201"/>
          </a:xfrm>
        </p:spPr>
        <p:txBody>
          <a:bodyPr>
            <a:normAutofit/>
          </a:bodyPr>
          <a:lstStyle/>
          <a:p>
            <a:r>
              <a:rPr lang="en-US" sz="2400" dirty="0"/>
              <a:t>They are known for rich wildlife and biodiversity and are spread across an area of 3,847 square </a:t>
            </a:r>
            <a:r>
              <a:rPr lang="en-US" sz="2400" dirty="0" err="1"/>
              <a:t>kilometres</a:t>
            </a:r>
            <a:r>
              <a:rPr lang="en-US" sz="2400" dirty="0"/>
              <a:t>. They are currently legally protected under the status as a protected or reserve forest in India.</a:t>
            </a:r>
            <a:endParaRPr lang="en-IN" sz="2400" dirty="0"/>
          </a:p>
        </p:txBody>
      </p:sp>
      <p:pic>
        <p:nvPicPr>
          <p:cNvPr id="11" name="Picture 10">
            <a:extLst>
              <a:ext uri="{FF2B5EF4-FFF2-40B4-BE49-F238E27FC236}">
                <a16:creationId xmlns:a16="http://schemas.microsoft.com/office/drawing/2014/main" id="{FE94A0DA-1412-49BD-472F-C3191A29E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2185" y="3721831"/>
            <a:ext cx="4532312" cy="2549425"/>
          </a:xfrm>
          <a:prstGeom prst="rect">
            <a:avLst/>
          </a:prstGeom>
        </p:spPr>
      </p:pic>
    </p:spTree>
    <p:extLst>
      <p:ext uri="{BB962C8B-B14F-4D97-AF65-F5344CB8AC3E}">
        <p14:creationId xmlns:p14="http://schemas.microsoft.com/office/powerpoint/2010/main" val="96398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020C-6381-C40C-438F-A370CB4B711A}"/>
              </a:ext>
            </a:extLst>
          </p:cNvPr>
          <p:cNvSpPr>
            <a:spLocks noGrp="1"/>
          </p:cNvSpPr>
          <p:nvPr>
            <p:ph type="title"/>
          </p:nvPr>
        </p:nvSpPr>
        <p:spPr>
          <a:xfrm>
            <a:off x="716870" y="-141514"/>
            <a:ext cx="9905998" cy="1905000"/>
          </a:xfrm>
        </p:spPr>
        <p:txBody>
          <a:bodyPr/>
          <a:lstStyle/>
          <a:p>
            <a:r>
              <a:rPr lang="en-IN" dirty="0"/>
              <a:t>Marine National Park</a:t>
            </a:r>
          </a:p>
        </p:txBody>
      </p:sp>
      <p:sp>
        <p:nvSpPr>
          <p:cNvPr id="3" name="Content Placeholder 2">
            <a:extLst>
              <a:ext uri="{FF2B5EF4-FFF2-40B4-BE49-F238E27FC236}">
                <a16:creationId xmlns:a16="http://schemas.microsoft.com/office/drawing/2014/main" id="{438A50D3-FC48-27EB-C311-9E20FCBFD20A}"/>
              </a:ext>
            </a:extLst>
          </p:cNvPr>
          <p:cNvSpPr>
            <a:spLocks noGrp="1"/>
          </p:cNvSpPr>
          <p:nvPr>
            <p:ph idx="1"/>
          </p:nvPr>
        </p:nvSpPr>
        <p:spPr>
          <a:xfrm>
            <a:off x="455613" y="810986"/>
            <a:ext cx="9905998" cy="3124201"/>
          </a:xfrm>
        </p:spPr>
        <p:txBody>
          <a:bodyPr>
            <a:normAutofit/>
          </a:bodyPr>
          <a:lstStyle/>
          <a:p>
            <a:r>
              <a:rPr lang="en-US" sz="2400" dirty="0"/>
              <a:t>Marine National Park in the Gulf of Kutch is situated on the southern shore of the Gulf of Kutch in the </a:t>
            </a:r>
            <a:r>
              <a:rPr lang="en-US" sz="2400" dirty="0" err="1"/>
              <a:t>Devbhumi</a:t>
            </a:r>
            <a:r>
              <a:rPr lang="en-US" sz="2400" dirty="0"/>
              <a:t> Dwarka district of Gujarat state, India.</a:t>
            </a:r>
            <a:endParaRPr lang="en-IN" sz="2400" dirty="0"/>
          </a:p>
        </p:txBody>
      </p:sp>
      <p:pic>
        <p:nvPicPr>
          <p:cNvPr id="5" name="Picture 4">
            <a:extLst>
              <a:ext uri="{FF2B5EF4-FFF2-40B4-BE49-F238E27FC236}">
                <a16:creationId xmlns:a16="http://schemas.microsoft.com/office/drawing/2014/main" id="{7A09D5FA-2F76-A22A-BA78-F3668521EDA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9529" y="3440572"/>
            <a:ext cx="5377541" cy="2894229"/>
          </a:xfrm>
          <a:prstGeom prst="rect">
            <a:avLst/>
          </a:prstGeom>
        </p:spPr>
      </p:pic>
    </p:spTree>
    <p:extLst>
      <p:ext uri="{BB962C8B-B14F-4D97-AF65-F5344CB8AC3E}">
        <p14:creationId xmlns:p14="http://schemas.microsoft.com/office/powerpoint/2010/main" val="2730601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36D2-4B99-0E67-A1A5-51B88F182783}"/>
              </a:ext>
            </a:extLst>
          </p:cNvPr>
          <p:cNvSpPr>
            <a:spLocks noGrp="1"/>
          </p:cNvSpPr>
          <p:nvPr>
            <p:ph type="title"/>
          </p:nvPr>
        </p:nvSpPr>
        <p:spPr>
          <a:xfrm>
            <a:off x="749528" y="-108857"/>
            <a:ext cx="9905998" cy="1905000"/>
          </a:xfrm>
        </p:spPr>
        <p:txBody>
          <a:bodyPr/>
          <a:lstStyle/>
          <a:p>
            <a:r>
              <a:rPr lang="en-IN" dirty="0" err="1"/>
              <a:t>Nilgiri</a:t>
            </a:r>
            <a:r>
              <a:rPr lang="en-IN" dirty="0"/>
              <a:t> </a:t>
            </a:r>
            <a:r>
              <a:rPr lang="en-IN" dirty="0" err="1"/>
              <a:t>tahr</a:t>
            </a:r>
            <a:r>
              <a:rPr lang="en-IN" dirty="0"/>
              <a:t> </a:t>
            </a:r>
          </a:p>
        </p:txBody>
      </p:sp>
      <p:sp>
        <p:nvSpPr>
          <p:cNvPr id="3" name="Content Placeholder 2">
            <a:extLst>
              <a:ext uri="{FF2B5EF4-FFF2-40B4-BE49-F238E27FC236}">
                <a16:creationId xmlns:a16="http://schemas.microsoft.com/office/drawing/2014/main" id="{ABD1B1C0-69FC-110E-E34C-B18DE95C9642}"/>
              </a:ext>
            </a:extLst>
          </p:cNvPr>
          <p:cNvSpPr>
            <a:spLocks noGrp="1"/>
          </p:cNvSpPr>
          <p:nvPr>
            <p:ph idx="1"/>
          </p:nvPr>
        </p:nvSpPr>
        <p:spPr>
          <a:xfrm>
            <a:off x="520927" y="1039586"/>
            <a:ext cx="9905998" cy="3124201"/>
          </a:xfrm>
        </p:spPr>
        <p:txBody>
          <a:bodyPr>
            <a:normAutofit/>
          </a:bodyPr>
          <a:lstStyle/>
          <a:p>
            <a:r>
              <a:rPr lang="en-US" sz="2400" dirty="0"/>
              <a:t>The </a:t>
            </a:r>
            <a:r>
              <a:rPr lang="en-US" sz="2400" dirty="0" err="1"/>
              <a:t>Nilgiri</a:t>
            </a:r>
            <a:r>
              <a:rPr lang="en-US" sz="2400" dirty="0"/>
              <a:t> </a:t>
            </a:r>
            <a:r>
              <a:rPr lang="en-US" sz="2400" dirty="0" err="1"/>
              <a:t>tahr</a:t>
            </a:r>
            <a:r>
              <a:rPr lang="en-US" sz="2400" dirty="0"/>
              <a:t>  is an ungulate that is endemic to the </a:t>
            </a:r>
            <a:r>
              <a:rPr lang="en-US" sz="2400" dirty="0" err="1"/>
              <a:t>Nilgiri</a:t>
            </a:r>
            <a:r>
              <a:rPr lang="en-US" sz="2400" dirty="0"/>
              <a:t> Hills and the southern portion of the Western and Eastern Ghats in the states of Tamil Nadu and Kerala in southern India. It is the only species in the genus </a:t>
            </a:r>
            <a:r>
              <a:rPr lang="en-US" sz="2400" dirty="0" err="1"/>
              <a:t>Nilgiritragus</a:t>
            </a:r>
            <a:r>
              <a:rPr lang="en-US" sz="2400" dirty="0"/>
              <a:t> and is closely related to the sheep of the genus Ovis.</a:t>
            </a:r>
            <a:endParaRPr lang="en-IN" sz="2400" dirty="0"/>
          </a:p>
        </p:txBody>
      </p:sp>
      <p:pic>
        <p:nvPicPr>
          <p:cNvPr id="5" name="Picture 4">
            <a:extLst>
              <a:ext uri="{FF2B5EF4-FFF2-40B4-BE49-F238E27FC236}">
                <a16:creationId xmlns:a16="http://schemas.microsoft.com/office/drawing/2014/main" id="{566E11A1-E136-4CE9-B8EB-833E0580D95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5913" y="3754934"/>
            <a:ext cx="3918857" cy="2613847"/>
          </a:xfrm>
          <a:prstGeom prst="rect">
            <a:avLst/>
          </a:prstGeom>
        </p:spPr>
      </p:pic>
    </p:spTree>
    <p:extLst>
      <p:ext uri="{BB962C8B-B14F-4D97-AF65-F5344CB8AC3E}">
        <p14:creationId xmlns:p14="http://schemas.microsoft.com/office/powerpoint/2010/main" val="326384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048D2-9E5E-6585-0253-B0A816D0325B}"/>
              </a:ext>
            </a:extLst>
          </p:cNvPr>
          <p:cNvSpPr>
            <a:spLocks noGrp="1"/>
          </p:cNvSpPr>
          <p:nvPr>
            <p:ph idx="1"/>
          </p:nvPr>
        </p:nvSpPr>
        <p:spPr>
          <a:xfrm>
            <a:off x="422956" y="810986"/>
            <a:ext cx="9905998" cy="3124201"/>
          </a:xfrm>
        </p:spPr>
        <p:txBody>
          <a:bodyPr>
            <a:normAutofit/>
          </a:bodyPr>
          <a:lstStyle/>
          <a:p>
            <a:r>
              <a:rPr lang="en-US" sz="2400" dirty="0"/>
              <a:t>It  is a subspecies of Central Asian red deer endemic to Kashmir and surrounding areas. It is found in dense riverine forests in the high valleys and mountains of Jammu and Kashmir and northern Himachal Pradesh.</a:t>
            </a:r>
            <a:endParaRPr lang="en-IN" sz="2400" dirty="0"/>
          </a:p>
        </p:txBody>
      </p:sp>
      <p:sp>
        <p:nvSpPr>
          <p:cNvPr id="11" name="Title 10">
            <a:extLst>
              <a:ext uri="{FF2B5EF4-FFF2-40B4-BE49-F238E27FC236}">
                <a16:creationId xmlns:a16="http://schemas.microsoft.com/office/drawing/2014/main" id="{091132CD-013C-59C6-1693-1C7BA40EB07A}"/>
              </a:ext>
            </a:extLst>
          </p:cNvPr>
          <p:cNvSpPr>
            <a:spLocks noGrp="1"/>
          </p:cNvSpPr>
          <p:nvPr>
            <p:ph type="title"/>
          </p:nvPr>
        </p:nvSpPr>
        <p:spPr>
          <a:xfrm>
            <a:off x="749527" y="0"/>
            <a:ext cx="9905998" cy="1905000"/>
          </a:xfrm>
        </p:spPr>
        <p:txBody>
          <a:bodyPr/>
          <a:lstStyle/>
          <a:p>
            <a:r>
              <a:rPr lang="en-IN" dirty="0"/>
              <a:t>KASHMIR STAG</a:t>
            </a:r>
          </a:p>
        </p:txBody>
      </p:sp>
      <p:pic>
        <p:nvPicPr>
          <p:cNvPr id="16" name="Picture 15">
            <a:extLst>
              <a:ext uri="{FF2B5EF4-FFF2-40B4-BE49-F238E27FC236}">
                <a16:creationId xmlns:a16="http://schemas.microsoft.com/office/drawing/2014/main" id="{9A5C0804-5E1D-28E8-8185-AF3BBAEDB3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9527" y="3520848"/>
            <a:ext cx="4149044" cy="2596923"/>
          </a:xfrm>
          <a:prstGeom prst="rect">
            <a:avLst/>
          </a:prstGeom>
        </p:spPr>
      </p:pic>
    </p:spTree>
    <p:extLst>
      <p:ext uri="{BB962C8B-B14F-4D97-AF65-F5344CB8AC3E}">
        <p14:creationId xmlns:p14="http://schemas.microsoft.com/office/powerpoint/2010/main" val="279861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B48DB-604F-2E80-82E5-EE4E11934AE2}"/>
              </a:ext>
            </a:extLst>
          </p:cNvPr>
          <p:cNvSpPr>
            <a:spLocks noGrp="1"/>
          </p:cNvSpPr>
          <p:nvPr>
            <p:ph type="title"/>
          </p:nvPr>
        </p:nvSpPr>
        <p:spPr>
          <a:xfrm>
            <a:off x="749527" y="0"/>
            <a:ext cx="9905998" cy="1905000"/>
          </a:xfrm>
        </p:spPr>
        <p:txBody>
          <a:bodyPr/>
          <a:lstStyle/>
          <a:p>
            <a:r>
              <a:rPr lang="en-IN" dirty="0"/>
              <a:t>CONCLUSION</a:t>
            </a:r>
          </a:p>
        </p:txBody>
      </p:sp>
      <p:sp>
        <p:nvSpPr>
          <p:cNvPr id="3" name="Content Placeholder 2">
            <a:extLst>
              <a:ext uri="{FF2B5EF4-FFF2-40B4-BE49-F238E27FC236}">
                <a16:creationId xmlns:a16="http://schemas.microsoft.com/office/drawing/2014/main" id="{8FCEF371-2A15-7FAE-088D-2DBECE55CFFF}"/>
              </a:ext>
            </a:extLst>
          </p:cNvPr>
          <p:cNvSpPr>
            <a:spLocks noGrp="1"/>
          </p:cNvSpPr>
          <p:nvPr>
            <p:ph idx="1"/>
          </p:nvPr>
        </p:nvSpPr>
        <p:spPr>
          <a:xfrm>
            <a:off x="488270" y="2220685"/>
            <a:ext cx="9905998" cy="3124201"/>
          </a:xfrm>
        </p:spPr>
        <p:txBody>
          <a:bodyPr>
            <a:noAutofit/>
          </a:bodyPr>
          <a:lstStyle/>
          <a:p>
            <a:r>
              <a:rPr lang="en-US" sz="2400" dirty="0"/>
              <a:t>Several species of animals and plants have been listed as protected species by International union for conservation of nature (IUCN).The existence of some animals that are vital for the development of the ecosystem of the wildlife is facing critical issues of </a:t>
            </a:r>
            <a:r>
              <a:rPr lang="en-US" sz="2400" dirty="0" err="1"/>
              <a:t>extinction.This</a:t>
            </a:r>
            <a:r>
              <a:rPr lang="en-US" sz="2400" dirty="0"/>
              <a:t> is because of </a:t>
            </a:r>
            <a:r>
              <a:rPr lang="en-US" sz="2400" dirty="0" err="1"/>
              <a:t>deforestation,habitat</a:t>
            </a:r>
            <a:r>
              <a:rPr lang="en-US" sz="2400" dirty="0"/>
              <a:t> lose, </a:t>
            </a:r>
            <a:r>
              <a:rPr lang="en-US" sz="2400" dirty="0" err="1"/>
              <a:t>pollution,over</a:t>
            </a:r>
            <a:r>
              <a:rPr lang="en-US" sz="2400" dirty="0"/>
              <a:t> hunting and other natural </a:t>
            </a:r>
            <a:r>
              <a:rPr lang="en-US" sz="2400" dirty="0" err="1"/>
              <a:t>causes.When</a:t>
            </a:r>
            <a:r>
              <a:rPr lang="en-US" sz="2400" dirty="0"/>
              <a:t> a species becomes endangered, it is a sign that the ecosystem is slowly falling apart. Each species that is lost triggers the loss of other species within its ecosystem. Humans depend on healthy ecosystems to purify our environment.so it is our responsibility to protect these species </a:t>
            </a:r>
            <a:r>
              <a:rPr lang="en-US" sz="2400" dirty="0" err="1"/>
              <a:t>inorder</a:t>
            </a:r>
            <a:r>
              <a:rPr lang="en-US" sz="2400" dirty="0"/>
              <a:t> to have a safe future.</a:t>
            </a:r>
            <a:endParaRPr lang="en-IN" sz="2400" dirty="0"/>
          </a:p>
        </p:txBody>
      </p:sp>
    </p:spTree>
    <p:extLst>
      <p:ext uri="{BB962C8B-B14F-4D97-AF65-F5344CB8AC3E}">
        <p14:creationId xmlns:p14="http://schemas.microsoft.com/office/powerpoint/2010/main" val="336908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B53C-5C8C-37EB-8FBE-967B00223B95}"/>
              </a:ext>
            </a:extLst>
          </p:cNvPr>
          <p:cNvSpPr>
            <a:spLocks noGrp="1"/>
          </p:cNvSpPr>
          <p:nvPr>
            <p:ph type="title"/>
          </p:nvPr>
        </p:nvSpPr>
        <p:spPr>
          <a:xfrm>
            <a:off x="749528" y="-239486"/>
            <a:ext cx="9905998" cy="1905000"/>
          </a:xfrm>
        </p:spPr>
        <p:txBody>
          <a:bodyPr/>
          <a:lstStyle/>
          <a:p>
            <a:r>
              <a:rPr lang="en-IN" dirty="0"/>
              <a:t>REFERENCE</a:t>
            </a:r>
          </a:p>
        </p:txBody>
      </p:sp>
      <p:sp>
        <p:nvSpPr>
          <p:cNvPr id="3" name="Content Placeholder 2">
            <a:extLst>
              <a:ext uri="{FF2B5EF4-FFF2-40B4-BE49-F238E27FC236}">
                <a16:creationId xmlns:a16="http://schemas.microsoft.com/office/drawing/2014/main" id="{7D0D9891-C936-8E8B-6B55-F7938B0A0B3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4172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9380-E6B1-F9B6-CFD2-BF02618959E4}"/>
              </a:ext>
            </a:extLst>
          </p:cNvPr>
          <p:cNvSpPr>
            <a:spLocks noGrp="1"/>
          </p:cNvSpPr>
          <p:nvPr>
            <p:ph type="title"/>
          </p:nvPr>
        </p:nvSpPr>
        <p:spPr>
          <a:xfrm>
            <a:off x="1080557" y="304800"/>
            <a:ext cx="9905999" cy="762000"/>
          </a:xfrm>
        </p:spPr>
        <p:txBody>
          <a:bodyPr>
            <a:normAutofit/>
          </a:bodyPr>
          <a:lstStyle/>
          <a:p>
            <a:r>
              <a:rPr lang="en-IN" dirty="0"/>
              <a:t>INTRODUCTION</a:t>
            </a:r>
          </a:p>
        </p:txBody>
      </p:sp>
      <p:sp>
        <p:nvSpPr>
          <p:cNvPr id="3" name="Content Placeholder 2">
            <a:extLst>
              <a:ext uri="{FF2B5EF4-FFF2-40B4-BE49-F238E27FC236}">
                <a16:creationId xmlns:a16="http://schemas.microsoft.com/office/drawing/2014/main" id="{2F12EB3B-0760-CF3B-B9E5-4C606CE66251}"/>
              </a:ext>
            </a:extLst>
          </p:cNvPr>
          <p:cNvSpPr>
            <a:spLocks noGrp="1"/>
          </p:cNvSpPr>
          <p:nvPr>
            <p:ph idx="1"/>
          </p:nvPr>
        </p:nvSpPr>
        <p:spPr>
          <a:xfrm>
            <a:off x="816462" y="2039780"/>
            <a:ext cx="9960016" cy="3937687"/>
          </a:xfrm>
        </p:spPr>
        <p:txBody>
          <a:bodyPr>
            <a:noAutofit/>
          </a:bodyPr>
          <a:lstStyle/>
          <a:p>
            <a:r>
              <a:rPr lang="en-US" dirty="0"/>
              <a:t>An endangered species is a species that is very likely to become extinct in the near </a:t>
            </a:r>
            <a:r>
              <a:rPr lang="en-US" dirty="0" err="1"/>
              <a:t>future.Certain</a:t>
            </a:r>
            <a:r>
              <a:rPr lang="en-US" dirty="0"/>
              <a:t> species are protected by </a:t>
            </a:r>
            <a:r>
              <a:rPr lang="en-US" dirty="0" err="1"/>
              <a:t>gv</a:t>
            </a:r>
            <a:r>
              <a:rPr lang="en-US" dirty="0"/>
              <a:t> law, meaning that it can be illegal to kill, injure or capture birds or animals or to pick or damage certain wild </a:t>
            </a:r>
            <a:r>
              <a:rPr lang="en-US" dirty="0" err="1"/>
              <a:t>plants.More</a:t>
            </a:r>
            <a:r>
              <a:rPr lang="en-US" dirty="0"/>
              <a:t> than 1,600 animals and plants are protected, or “listed,” as </a:t>
            </a:r>
            <a:r>
              <a:rPr lang="en-US" dirty="0" err="1"/>
              <a:t>endangered.Species</a:t>
            </a:r>
            <a:r>
              <a:rPr lang="en-US" dirty="0"/>
              <a:t> and their populations are the building blocks of ecosystems, individually and collectively securing the conditions for life. They provide food, medicine and raw materials. They are the basis of soil formation, decomposition, water filtration and flow, pollination, pest control and climate </a:t>
            </a:r>
            <a:r>
              <a:rPr lang="en-US" dirty="0" err="1"/>
              <a:t>regulation.Habitat</a:t>
            </a:r>
            <a:r>
              <a:rPr lang="en-US" dirty="0"/>
              <a:t> loss is the primary cause of higher extinction rates. Other causes include habitat changes, over-exploitation of wildlife for commercial purposes, the introduction of harmful nonnative species, pollution, and the spread of </a:t>
            </a:r>
            <a:r>
              <a:rPr lang="en-US" dirty="0" err="1"/>
              <a:t>diseases.National</a:t>
            </a:r>
            <a:r>
              <a:rPr lang="en-US" dirty="0"/>
              <a:t> Parks, Sanctuaries, Conservation Reserves and Community Reserves covering important wildlife habitats have been created all over the country under the provisions of the Wild Life (Protection) Act, 1972 to conserve wild animals and their habitats.</a:t>
            </a:r>
            <a:endParaRPr lang="en-IN" dirty="0"/>
          </a:p>
        </p:txBody>
      </p:sp>
      <p:sp>
        <p:nvSpPr>
          <p:cNvPr id="4" name="TextBox 3">
            <a:extLst>
              <a:ext uri="{FF2B5EF4-FFF2-40B4-BE49-F238E27FC236}">
                <a16:creationId xmlns:a16="http://schemas.microsoft.com/office/drawing/2014/main" id="{0C396202-F682-E837-E0D4-0DAD6E5E160F}"/>
              </a:ext>
            </a:extLst>
          </p:cNvPr>
          <p:cNvSpPr txBox="1"/>
          <p:nvPr/>
        </p:nvSpPr>
        <p:spPr>
          <a:xfrm>
            <a:off x="1141412" y="1066800"/>
            <a:ext cx="3751863" cy="461665"/>
          </a:xfrm>
          <a:prstGeom prst="rect">
            <a:avLst/>
          </a:prstGeom>
          <a:noFill/>
        </p:spPr>
        <p:txBody>
          <a:bodyPr wrap="square" rtlCol="0">
            <a:spAutoFit/>
          </a:bodyPr>
          <a:lstStyle/>
          <a:p>
            <a:r>
              <a:rPr lang="en-IN" sz="2400" dirty="0"/>
              <a:t>PROTECTED SPECIES</a:t>
            </a:r>
          </a:p>
        </p:txBody>
      </p:sp>
    </p:spTree>
    <p:extLst>
      <p:ext uri="{BB962C8B-B14F-4D97-AF65-F5344CB8AC3E}">
        <p14:creationId xmlns:p14="http://schemas.microsoft.com/office/powerpoint/2010/main" val="170477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87D6-A299-47E2-62F9-89D4A356AC61}"/>
              </a:ext>
            </a:extLst>
          </p:cNvPr>
          <p:cNvSpPr>
            <a:spLocks noGrp="1"/>
          </p:cNvSpPr>
          <p:nvPr>
            <p:ph type="title"/>
          </p:nvPr>
        </p:nvSpPr>
        <p:spPr>
          <a:xfrm>
            <a:off x="795481" y="0"/>
            <a:ext cx="9902822" cy="1905000"/>
          </a:xfrm>
        </p:spPr>
        <p:txBody>
          <a:bodyPr>
            <a:normAutofit/>
          </a:bodyPr>
          <a:lstStyle/>
          <a:p>
            <a:r>
              <a:rPr lang="en-IN" dirty="0"/>
              <a:t>Assam Roofed Turtle</a:t>
            </a:r>
          </a:p>
        </p:txBody>
      </p:sp>
      <p:sp>
        <p:nvSpPr>
          <p:cNvPr id="3" name="Content Placeholder 2">
            <a:extLst>
              <a:ext uri="{FF2B5EF4-FFF2-40B4-BE49-F238E27FC236}">
                <a16:creationId xmlns:a16="http://schemas.microsoft.com/office/drawing/2014/main" id="{C94FC842-1C9A-75ED-6B6E-D5010BA8B9E4}"/>
              </a:ext>
            </a:extLst>
          </p:cNvPr>
          <p:cNvSpPr>
            <a:spLocks noGrp="1"/>
          </p:cNvSpPr>
          <p:nvPr>
            <p:ph idx="1"/>
          </p:nvPr>
        </p:nvSpPr>
        <p:spPr>
          <a:xfrm>
            <a:off x="396358" y="0"/>
            <a:ext cx="11399284" cy="4565486"/>
          </a:xfrm>
        </p:spPr>
        <p:txBody>
          <a:bodyPr>
            <a:normAutofit/>
          </a:bodyPr>
          <a:lstStyle/>
          <a:p>
            <a:r>
              <a:rPr lang="en-IN" sz="2400" dirty="0"/>
              <a:t>The Assam roofed turtle or Sylhet roofed turtle (</a:t>
            </a:r>
            <a:r>
              <a:rPr lang="en-IN" sz="2400" dirty="0" err="1"/>
              <a:t>Pangshura</a:t>
            </a:r>
            <a:r>
              <a:rPr lang="en-IN" sz="2400" dirty="0"/>
              <a:t> </a:t>
            </a:r>
            <a:r>
              <a:rPr lang="en-IN" sz="2400" dirty="0" err="1"/>
              <a:t>sylhetensis</a:t>
            </a:r>
            <a:r>
              <a:rPr lang="en-IN" sz="2400" dirty="0"/>
              <a:t>) is a turtle species of the family </a:t>
            </a:r>
            <a:r>
              <a:rPr lang="en-IN" sz="2400" dirty="0" err="1"/>
              <a:t>Geoemydidae</a:t>
            </a:r>
            <a:r>
              <a:rPr lang="en-IN" sz="2400" dirty="0"/>
              <a:t> found in the Brahmaputra-Meghna drainage in India (Assam) and parts of eastern Bangladesh.</a:t>
            </a:r>
          </a:p>
        </p:txBody>
      </p:sp>
      <p:pic>
        <p:nvPicPr>
          <p:cNvPr id="5" name="Picture 4">
            <a:extLst>
              <a:ext uri="{FF2B5EF4-FFF2-40B4-BE49-F238E27FC236}">
                <a16:creationId xmlns:a16="http://schemas.microsoft.com/office/drawing/2014/main" id="{84AD7798-1CCA-E183-28DC-F6EF048AF13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5481" y="3607240"/>
            <a:ext cx="4550682" cy="2505694"/>
          </a:xfrm>
          <a:prstGeom prst="rect">
            <a:avLst/>
          </a:prstGeom>
        </p:spPr>
      </p:pic>
    </p:spTree>
    <p:extLst>
      <p:ext uri="{BB962C8B-B14F-4D97-AF65-F5344CB8AC3E}">
        <p14:creationId xmlns:p14="http://schemas.microsoft.com/office/powerpoint/2010/main" val="325500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4882-B41A-18DF-C68C-29783CC435ED}"/>
              </a:ext>
            </a:extLst>
          </p:cNvPr>
          <p:cNvSpPr>
            <a:spLocks noGrp="1"/>
          </p:cNvSpPr>
          <p:nvPr>
            <p:ph type="title"/>
          </p:nvPr>
        </p:nvSpPr>
        <p:spPr>
          <a:xfrm>
            <a:off x="844062" y="0"/>
            <a:ext cx="10234419" cy="1905000"/>
          </a:xfrm>
        </p:spPr>
        <p:txBody>
          <a:bodyPr/>
          <a:lstStyle/>
          <a:p>
            <a:r>
              <a:rPr lang="en-IN" dirty="0"/>
              <a:t>Pangolins</a:t>
            </a:r>
          </a:p>
        </p:txBody>
      </p:sp>
      <p:sp>
        <p:nvSpPr>
          <p:cNvPr id="3" name="Content Placeholder 2">
            <a:extLst>
              <a:ext uri="{FF2B5EF4-FFF2-40B4-BE49-F238E27FC236}">
                <a16:creationId xmlns:a16="http://schemas.microsoft.com/office/drawing/2014/main" id="{9F0EB546-EF83-B38B-5353-B41B0C3D4111}"/>
              </a:ext>
            </a:extLst>
          </p:cNvPr>
          <p:cNvSpPr>
            <a:spLocks noGrp="1"/>
          </p:cNvSpPr>
          <p:nvPr>
            <p:ph idx="1"/>
          </p:nvPr>
        </p:nvSpPr>
        <p:spPr>
          <a:xfrm>
            <a:off x="528463" y="395233"/>
            <a:ext cx="9905998" cy="3124201"/>
          </a:xfrm>
        </p:spPr>
        <p:txBody>
          <a:bodyPr>
            <a:normAutofit/>
          </a:bodyPr>
          <a:lstStyle/>
          <a:p>
            <a:r>
              <a:rPr lang="en-US" sz="2400" dirty="0"/>
              <a:t>The physical appearance of a pangolin is marked by large, hardened, overlapping, plate-like </a:t>
            </a:r>
            <a:r>
              <a:rPr lang="en-US" sz="2400" dirty="0" err="1"/>
              <a:t>scales.They</a:t>
            </a:r>
            <a:r>
              <a:rPr lang="en-US" sz="2400" dirty="0"/>
              <a:t> are made of keratin.</a:t>
            </a:r>
            <a:endParaRPr lang="en-IN" sz="2400" dirty="0"/>
          </a:p>
        </p:txBody>
      </p:sp>
      <p:pic>
        <p:nvPicPr>
          <p:cNvPr id="5" name="Picture 4">
            <a:extLst>
              <a:ext uri="{FF2B5EF4-FFF2-40B4-BE49-F238E27FC236}">
                <a16:creationId xmlns:a16="http://schemas.microsoft.com/office/drawing/2014/main" id="{B9BFBA03-B3BE-BA57-A687-C7E9B9C346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4062" y="3106941"/>
            <a:ext cx="4803777" cy="2986780"/>
          </a:xfrm>
          <a:prstGeom prst="rect">
            <a:avLst/>
          </a:prstGeom>
        </p:spPr>
      </p:pic>
    </p:spTree>
    <p:extLst>
      <p:ext uri="{BB962C8B-B14F-4D97-AF65-F5344CB8AC3E}">
        <p14:creationId xmlns:p14="http://schemas.microsoft.com/office/powerpoint/2010/main" val="313769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B556-5BDE-1699-E7BB-CE24A444361A}"/>
              </a:ext>
            </a:extLst>
          </p:cNvPr>
          <p:cNvSpPr>
            <a:spLocks noGrp="1"/>
          </p:cNvSpPr>
          <p:nvPr>
            <p:ph type="title"/>
          </p:nvPr>
        </p:nvSpPr>
        <p:spPr>
          <a:xfrm>
            <a:off x="844061" y="0"/>
            <a:ext cx="9851657" cy="1905000"/>
          </a:xfrm>
        </p:spPr>
        <p:txBody>
          <a:bodyPr/>
          <a:lstStyle/>
          <a:p>
            <a:r>
              <a:rPr lang="en-IN" dirty="0" err="1"/>
              <a:t>Antartic</a:t>
            </a:r>
            <a:r>
              <a:rPr lang="en-IN" dirty="0"/>
              <a:t> krill</a:t>
            </a:r>
          </a:p>
        </p:txBody>
      </p:sp>
      <p:sp>
        <p:nvSpPr>
          <p:cNvPr id="3" name="Content Placeholder 2">
            <a:extLst>
              <a:ext uri="{FF2B5EF4-FFF2-40B4-BE49-F238E27FC236}">
                <a16:creationId xmlns:a16="http://schemas.microsoft.com/office/drawing/2014/main" id="{4A875B53-01C0-93D9-10EE-77AFAC30E673}"/>
              </a:ext>
            </a:extLst>
          </p:cNvPr>
          <p:cNvSpPr>
            <a:spLocks noGrp="1"/>
          </p:cNvSpPr>
          <p:nvPr>
            <p:ph idx="1"/>
          </p:nvPr>
        </p:nvSpPr>
        <p:spPr>
          <a:xfrm>
            <a:off x="533401" y="707138"/>
            <a:ext cx="9905998" cy="3124201"/>
          </a:xfrm>
        </p:spPr>
        <p:txBody>
          <a:bodyPr>
            <a:normAutofit/>
          </a:bodyPr>
          <a:lstStyle/>
          <a:p>
            <a:r>
              <a:rPr lang="en-US" sz="2400" dirty="0"/>
              <a:t>Antarctic krill (</a:t>
            </a:r>
            <a:r>
              <a:rPr lang="en-US" sz="2400" dirty="0" err="1"/>
              <a:t>Euphausia</a:t>
            </a:r>
            <a:r>
              <a:rPr lang="en-US" sz="2400" dirty="0"/>
              <a:t> superba) is a species of krill found in the Antarctic waters of the Southern Ocean. It is a small, swimming crustacean that lives in large schools, called swarms,</a:t>
            </a:r>
            <a:endParaRPr lang="en-IN" sz="2400" dirty="0"/>
          </a:p>
        </p:txBody>
      </p:sp>
      <p:pic>
        <p:nvPicPr>
          <p:cNvPr id="5" name="Picture 4">
            <a:extLst>
              <a:ext uri="{FF2B5EF4-FFF2-40B4-BE49-F238E27FC236}">
                <a16:creationId xmlns:a16="http://schemas.microsoft.com/office/drawing/2014/main" id="{2FA8BD64-1C57-65CC-5560-EE628D688CE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4061" y="3429000"/>
            <a:ext cx="4393095" cy="2798063"/>
          </a:xfrm>
          <a:prstGeom prst="rect">
            <a:avLst/>
          </a:prstGeom>
        </p:spPr>
      </p:pic>
    </p:spTree>
    <p:extLst>
      <p:ext uri="{BB962C8B-B14F-4D97-AF65-F5344CB8AC3E}">
        <p14:creationId xmlns:p14="http://schemas.microsoft.com/office/powerpoint/2010/main" val="221116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725D-8D50-D77B-9C55-A0872DF6FB1F}"/>
              </a:ext>
            </a:extLst>
          </p:cNvPr>
          <p:cNvSpPr>
            <a:spLocks noGrp="1"/>
          </p:cNvSpPr>
          <p:nvPr>
            <p:ph type="title"/>
          </p:nvPr>
        </p:nvSpPr>
        <p:spPr>
          <a:xfrm>
            <a:off x="751114" y="-76200"/>
            <a:ext cx="10296297" cy="1905000"/>
          </a:xfrm>
        </p:spPr>
        <p:txBody>
          <a:bodyPr/>
          <a:lstStyle/>
          <a:p>
            <a:r>
              <a:rPr lang="en-IN" dirty="0"/>
              <a:t>Hoolock Gibbon</a:t>
            </a:r>
          </a:p>
        </p:txBody>
      </p:sp>
      <p:sp>
        <p:nvSpPr>
          <p:cNvPr id="3" name="Content Placeholder 2">
            <a:extLst>
              <a:ext uri="{FF2B5EF4-FFF2-40B4-BE49-F238E27FC236}">
                <a16:creationId xmlns:a16="http://schemas.microsoft.com/office/drawing/2014/main" id="{BAD57CF4-AA88-1C4F-8358-698111F3ACDA}"/>
              </a:ext>
            </a:extLst>
          </p:cNvPr>
          <p:cNvSpPr>
            <a:spLocks noGrp="1"/>
          </p:cNvSpPr>
          <p:nvPr>
            <p:ph idx="1"/>
          </p:nvPr>
        </p:nvSpPr>
        <p:spPr>
          <a:xfrm>
            <a:off x="522514" y="544284"/>
            <a:ext cx="9905998" cy="3124201"/>
          </a:xfrm>
        </p:spPr>
        <p:txBody>
          <a:bodyPr>
            <a:normAutofit/>
          </a:bodyPr>
          <a:lstStyle/>
          <a:p>
            <a:r>
              <a:rPr lang="en-US" sz="2400" dirty="0"/>
              <a:t>The hoolock gibbons are three primate species of genus Hoolock in the gibbon family, </a:t>
            </a:r>
            <a:r>
              <a:rPr lang="en-US" sz="2400" dirty="0" err="1"/>
              <a:t>Hylobatidae</a:t>
            </a:r>
            <a:r>
              <a:rPr lang="en-US" sz="2400" dirty="0"/>
              <a:t>, native to eastern Bangladesh, Northeast India, Myanmar, and Southwest China.</a:t>
            </a:r>
            <a:endParaRPr lang="en-IN" sz="2400" dirty="0"/>
          </a:p>
        </p:txBody>
      </p:sp>
      <p:pic>
        <p:nvPicPr>
          <p:cNvPr id="9" name="Picture 8">
            <a:extLst>
              <a:ext uri="{FF2B5EF4-FFF2-40B4-BE49-F238E27FC236}">
                <a16:creationId xmlns:a16="http://schemas.microsoft.com/office/drawing/2014/main" id="{623D92C6-1A54-E3F0-1968-D25B54451A1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1114" y="3079785"/>
            <a:ext cx="4762500" cy="3209925"/>
          </a:xfrm>
          <a:prstGeom prst="rect">
            <a:avLst/>
          </a:prstGeom>
        </p:spPr>
      </p:pic>
    </p:spTree>
    <p:extLst>
      <p:ext uri="{BB962C8B-B14F-4D97-AF65-F5344CB8AC3E}">
        <p14:creationId xmlns:p14="http://schemas.microsoft.com/office/powerpoint/2010/main" val="12241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0517-DAA2-BF1A-FFD9-3B52C27BD709}"/>
              </a:ext>
            </a:extLst>
          </p:cNvPr>
          <p:cNvSpPr>
            <a:spLocks noGrp="1"/>
          </p:cNvSpPr>
          <p:nvPr>
            <p:ph type="title"/>
          </p:nvPr>
        </p:nvSpPr>
        <p:spPr>
          <a:xfrm>
            <a:off x="716870" y="-108857"/>
            <a:ext cx="9905998" cy="1905000"/>
          </a:xfrm>
        </p:spPr>
        <p:txBody>
          <a:bodyPr/>
          <a:lstStyle/>
          <a:p>
            <a:r>
              <a:rPr lang="en-IN" dirty="0"/>
              <a:t>Gangetic Dolphins</a:t>
            </a:r>
          </a:p>
        </p:txBody>
      </p:sp>
      <p:sp>
        <p:nvSpPr>
          <p:cNvPr id="3" name="Content Placeholder 2">
            <a:extLst>
              <a:ext uri="{FF2B5EF4-FFF2-40B4-BE49-F238E27FC236}">
                <a16:creationId xmlns:a16="http://schemas.microsoft.com/office/drawing/2014/main" id="{C8674487-F7B3-C215-40E5-90EFEBDEF14F}"/>
              </a:ext>
            </a:extLst>
          </p:cNvPr>
          <p:cNvSpPr>
            <a:spLocks noGrp="1"/>
          </p:cNvSpPr>
          <p:nvPr>
            <p:ph idx="1"/>
          </p:nvPr>
        </p:nvSpPr>
        <p:spPr>
          <a:xfrm>
            <a:off x="455613" y="843643"/>
            <a:ext cx="9905998" cy="3124201"/>
          </a:xfrm>
        </p:spPr>
        <p:txBody>
          <a:bodyPr>
            <a:normAutofit/>
          </a:bodyPr>
          <a:lstStyle/>
          <a:p>
            <a:r>
              <a:rPr lang="en-US" sz="2400" dirty="0"/>
              <a:t>The Ganges river dolphin (Platanista </a:t>
            </a:r>
            <a:r>
              <a:rPr lang="en-US" sz="2400" dirty="0" err="1"/>
              <a:t>gangetica</a:t>
            </a:r>
            <a:r>
              <a:rPr lang="en-US" sz="2400" dirty="0"/>
              <a:t>) is a species of toothed whale classified in the family </a:t>
            </a:r>
            <a:r>
              <a:rPr lang="en-US" sz="2400" dirty="0" err="1"/>
              <a:t>Platanistidae</a:t>
            </a:r>
            <a:r>
              <a:rPr lang="en-US" sz="2400" dirty="0"/>
              <a:t>. It lives in the Ganges and related rivers of South Asia, namely in the countries of India, Nepal, and Bangladesh</a:t>
            </a:r>
            <a:endParaRPr lang="en-IN" sz="2400" dirty="0"/>
          </a:p>
        </p:txBody>
      </p:sp>
      <p:pic>
        <p:nvPicPr>
          <p:cNvPr id="7" name="Picture 6">
            <a:extLst>
              <a:ext uri="{FF2B5EF4-FFF2-40B4-BE49-F238E27FC236}">
                <a16:creationId xmlns:a16="http://schemas.microsoft.com/office/drawing/2014/main" id="{CA570341-7F49-FAD0-D6F7-4B110AE4774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1547" y="3429000"/>
            <a:ext cx="4234996" cy="2713430"/>
          </a:xfrm>
          <a:prstGeom prst="rect">
            <a:avLst/>
          </a:prstGeom>
        </p:spPr>
      </p:pic>
    </p:spTree>
    <p:extLst>
      <p:ext uri="{BB962C8B-B14F-4D97-AF65-F5344CB8AC3E}">
        <p14:creationId xmlns:p14="http://schemas.microsoft.com/office/powerpoint/2010/main" val="25999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A888-B543-A9C3-E7AC-585E313C5BAA}"/>
              </a:ext>
            </a:extLst>
          </p:cNvPr>
          <p:cNvSpPr>
            <a:spLocks noGrp="1"/>
          </p:cNvSpPr>
          <p:nvPr>
            <p:ph type="title"/>
          </p:nvPr>
        </p:nvSpPr>
        <p:spPr>
          <a:xfrm>
            <a:off x="684213" y="-174171"/>
            <a:ext cx="9905998" cy="1905000"/>
          </a:xfrm>
        </p:spPr>
        <p:txBody>
          <a:bodyPr/>
          <a:lstStyle/>
          <a:p>
            <a:r>
              <a:rPr lang="en-IN" dirty="0"/>
              <a:t>Red panda</a:t>
            </a:r>
          </a:p>
        </p:txBody>
      </p:sp>
      <p:sp>
        <p:nvSpPr>
          <p:cNvPr id="3" name="Content Placeholder 2">
            <a:extLst>
              <a:ext uri="{FF2B5EF4-FFF2-40B4-BE49-F238E27FC236}">
                <a16:creationId xmlns:a16="http://schemas.microsoft.com/office/drawing/2014/main" id="{98CE4C6C-959C-F0E0-CCC7-831E03248E71}"/>
              </a:ext>
            </a:extLst>
          </p:cNvPr>
          <p:cNvSpPr>
            <a:spLocks noGrp="1"/>
          </p:cNvSpPr>
          <p:nvPr>
            <p:ph idx="1"/>
          </p:nvPr>
        </p:nvSpPr>
        <p:spPr>
          <a:xfrm>
            <a:off x="390299" y="647700"/>
            <a:ext cx="9905998" cy="3124201"/>
          </a:xfrm>
        </p:spPr>
        <p:txBody>
          <a:bodyPr>
            <a:normAutofit/>
          </a:bodyPr>
          <a:lstStyle/>
          <a:p>
            <a:r>
              <a:rPr lang="en-US" sz="2400" dirty="0"/>
              <a:t>Red Panda is a small mammal native to the eastern Himalayas and southwestern China. It has dense reddish-brown fur with a black belly and legs, white-lined ears, a mostly white muzzle and a ringed tail</a:t>
            </a:r>
            <a:endParaRPr lang="en-IN" sz="2400" dirty="0"/>
          </a:p>
        </p:txBody>
      </p:sp>
      <p:pic>
        <p:nvPicPr>
          <p:cNvPr id="5" name="Picture 4">
            <a:extLst>
              <a:ext uri="{FF2B5EF4-FFF2-40B4-BE49-F238E27FC236}">
                <a16:creationId xmlns:a16="http://schemas.microsoft.com/office/drawing/2014/main" id="{B4D67E4D-97DB-3B09-14DC-C0CADE890D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84213" y="3287103"/>
            <a:ext cx="4413016" cy="2923197"/>
          </a:xfrm>
          <a:prstGeom prst="rect">
            <a:avLst/>
          </a:prstGeom>
        </p:spPr>
      </p:pic>
    </p:spTree>
    <p:extLst>
      <p:ext uri="{BB962C8B-B14F-4D97-AF65-F5344CB8AC3E}">
        <p14:creationId xmlns:p14="http://schemas.microsoft.com/office/powerpoint/2010/main" val="214532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2F9F-EF64-3579-681E-03F70AB0B94D}"/>
              </a:ext>
            </a:extLst>
          </p:cNvPr>
          <p:cNvSpPr>
            <a:spLocks noGrp="1"/>
          </p:cNvSpPr>
          <p:nvPr>
            <p:ph type="title"/>
          </p:nvPr>
        </p:nvSpPr>
        <p:spPr>
          <a:xfrm>
            <a:off x="495754" y="-293914"/>
            <a:ext cx="9905998" cy="1905000"/>
          </a:xfrm>
        </p:spPr>
        <p:txBody>
          <a:bodyPr/>
          <a:lstStyle/>
          <a:p>
            <a:r>
              <a:rPr lang="en-IN" dirty="0"/>
              <a:t>Asiatic lion</a:t>
            </a:r>
          </a:p>
        </p:txBody>
      </p:sp>
      <p:sp>
        <p:nvSpPr>
          <p:cNvPr id="3" name="Content Placeholder 2">
            <a:extLst>
              <a:ext uri="{FF2B5EF4-FFF2-40B4-BE49-F238E27FC236}">
                <a16:creationId xmlns:a16="http://schemas.microsoft.com/office/drawing/2014/main" id="{F59BE89F-BEAA-A5F1-50A2-822AA0CD225F}"/>
              </a:ext>
            </a:extLst>
          </p:cNvPr>
          <p:cNvSpPr>
            <a:spLocks noGrp="1"/>
          </p:cNvSpPr>
          <p:nvPr>
            <p:ph idx="1"/>
          </p:nvPr>
        </p:nvSpPr>
        <p:spPr>
          <a:xfrm>
            <a:off x="394834" y="304799"/>
            <a:ext cx="9905998" cy="3124201"/>
          </a:xfrm>
        </p:spPr>
        <p:txBody>
          <a:bodyPr>
            <a:normAutofit/>
          </a:bodyPr>
          <a:lstStyle/>
          <a:p>
            <a:r>
              <a:rPr lang="en-US" sz="2400" dirty="0"/>
              <a:t>Asiatic lions are slightly smaller than African </a:t>
            </a:r>
            <a:r>
              <a:rPr lang="en-US" sz="2400" dirty="0" err="1"/>
              <a:t>lions.Since</a:t>
            </a:r>
            <a:r>
              <a:rPr lang="en-US" sz="2400" dirty="0"/>
              <a:t> the turn of the 20th century, its range has been restricted to </a:t>
            </a:r>
            <a:r>
              <a:rPr lang="en-US" sz="2400" dirty="0" err="1"/>
              <a:t>Gir</a:t>
            </a:r>
            <a:r>
              <a:rPr lang="en-US" sz="2400" dirty="0"/>
              <a:t> National Park and the surrounding areas in the Indian state of Gujarat</a:t>
            </a:r>
            <a:endParaRPr lang="en-IN" sz="2400" dirty="0"/>
          </a:p>
        </p:txBody>
      </p:sp>
      <p:pic>
        <p:nvPicPr>
          <p:cNvPr id="5" name="Picture 4">
            <a:extLst>
              <a:ext uri="{FF2B5EF4-FFF2-40B4-BE49-F238E27FC236}">
                <a16:creationId xmlns:a16="http://schemas.microsoft.com/office/drawing/2014/main" id="{B0824D3C-37BC-C696-272B-F4FC49945C0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9527" y="3133876"/>
            <a:ext cx="4598306" cy="3065538"/>
          </a:xfrm>
          <a:prstGeom prst="rect">
            <a:avLst/>
          </a:prstGeom>
        </p:spPr>
      </p:pic>
    </p:spTree>
    <p:extLst>
      <p:ext uri="{BB962C8B-B14F-4D97-AF65-F5344CB8AC3E}">
        <p14:creationId xmlns:p14="http://schemas.microsoft.com/office/powerpoint/2010/main" val="17761515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116</TotalTime>
  <Words>976</Words>
  <Application>Microsoft Office PowerPoint</Application>
  <PresentationFormat>Widescreen</PresentationFormat>
  <Paragraphs>46</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Century Gothic</vt:lpstr>
      <vt:lpstr>Mesh</vt:lpstr>
      <vt:lpstr>Forensic biology and serology </vt:lpstr>
      <vt:lpstr>INTRODUCTION</vt:lpstr>
      <vt:lpstr>Assam Roofed Turtle</vt:lpstr>
      <vt:lpstr>Pangolins</vt:lpstr>
      <vt:lpstr>Antartic krill</vt:lpstr>
      <vt:lpstr>Hoolock Gibbon</vt:lpstr>
      <vt:lpstr>Gangetic Dolphins</vt:lpstr>
      <vt:lpstr>Red panda</vt:lpstr>
      <vt:lpstr>Asiatic lion</vt:lpstr>
      <vt:lpstr>The purple frog</vt:lpstr>
      <vt:lpstr>Snow Leopard</vt:lpstr>
      <vt:lpstr>Great Indian Bustard</vt:lpstr>
      <vt:lpstr>Vermins</vt:lpstr>
      <vt:lpstr>Banni Grasslands</vt:lpstr>
      <vt:lpstr>Marine National Park</vt:lpstr>
      <vt:lpstr>Nilgiri tahr </vt:lpstr>
      <vt:lpstr>KASHMIR STAG</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Forensic biology and serology</dc:title>
  <dc:creator>Arafa Sidhique</dc:creator>
  <cp:lastModifiedBy>Arafa Sidhique</cp:lastModifiedBy>
  <cp:revision>2</cp:revision>
  <dcterms:created xsi:type="dcterms:W3CDTF">2023-09-20T16:20:17Z</dcterms:created>
  <dcterms:modified xsi:type="dcterms:W3CDTF">2023-09-20T19:06:02Z</dcterms:modified>
</cp:coreProperties>
</file>